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4" name="Shape 34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2" name="Shape 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 rot="10800000" flipH="1">
            <a:off y="3093234" x="0"/>
            <a:ext cy="712499" cx="8458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9" name="Shape 9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1pPr>
            <a:lvl2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2pPr>
            <a:lvl3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3pPr>
            <a:lvl4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4pPr>
            <a:lvl5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5pPr>
            <a:lvl6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6pPr>
            <a:lvl7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7pPr>
            <a:lvl8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8pPr>
            <a:lvl9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3093357" x="685800"/>
            <a:ext cy="712499" cx="77724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marL="0">
              <a:spcBef>
                <a:spcPts val="0"/>
              </a:spcBef>
              <a:buClr>
                <a:schemeClr val="lt2"/>
              </a:buClr>
              <a:buNone/>
              <a:defRPr b="1">
                <a:solidFill>
                  <a:schemeClr val="lt2"/>
                </a:solidFill>
              </a:defRPr>
            </a:lvl1pPr>
            <a:lvl2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2pPr>
            <a:lvl3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3pPr>
            <a:lvl4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4pPr>
            <a:lvl5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5pPr>
            <a:lvl6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6pPr>
            <a:lvl7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7pPr>
            <a:lvl8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8pPr>
            <a:lvl9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1" name="Shape 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" name="Shape 12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3" name="Shape 13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7" name="Shape 1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y="1460499" x="457200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y="1461908" x="4656667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0" name="Shape 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" name="Shape 21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2" name="Shape 22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3" name="Shape 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" name="Shape 24"/>
          <p:cNvSpPr/>
          <p:nvPr/>
        </p:nvSpPr>
        <p:spPr>
          <a:xfrm>
            <a:off y="4406309" x="0"/>
            <a:ext cy="519599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152400">
              <a:spcBef>
                <a:spcPts val="0"/>
              </a:spcBef>
              <a:buClr>
                <a:schemeClr val="lt1"/>
              </a:buClr>
              <a:buSzPct val="100000"/>
              <a:buNone/>
              <a:defRPr b="1" sz="24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1pPr>
            <a:lvl2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2pPr>
            <a:lvl3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3pPr>
            <a:lvl4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4pPr>
            <a:lvl5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5pPr>
            <a:lvl6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6pPr>
            <a:lvl7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7pPr>
            <a:lvl8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8pPr>
            <a:lvl9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2"/>
              </a:buClr>
              <a:buSzPct val="100000"/>
              <a:defRPr sz="3000">
                <a:solidFill>
                  <a:schemeClr val="dk2"/>
                </a:solidFill>
              </a:defRPr>
            </a:lvl1pPr>
            <a:lvl2pPr indent="-133350" marL="74295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3pPr>
            <a:lvl4pPr indent="-114300" marL="16002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 indent="-114300" marL="20574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 indent="-114300" marL="25146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 indent="-114300" marL="29718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 indent="-114300" marL="34290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 indent="-114300" marL="38862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29" name="Shape 29"/>
          <p:cNvSpPr txBox="1"/>
          <p:nvPr>
            <p:ph idx="1" type="subTitle"/>
          </p:nvPr>
        </p:nvSpPr>
        <p:spPr>
          <a:xfrm>
            <a:off y="3093357" x="685800"/>
            <a:ext cy="712499" cx="77724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>
            <a:off y="-420370" x="0"/>
            <a:ext cy="5984239" cx="91439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1" name="Shape 31"/>
          <p:cNvSpPr txBox="1"/>
          <p:nvPr/>
        </p:nvSpPr>
        <p:spPr>
          <a:xfrm>
            <a:off y="2450875" x="1234300"/>
            <a:ext cy="1274400" cx="38678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32" name="Shape 32"/>
          <p:cNvSpPr txBox="1"/>
          <p:nvPr/>
        </p:nvSpPr>
        <p:spPr>
          <a:xfrm>
            <a:off y="1812350" x="1706650"/>
            <a:ext cy="1957499" cx="4906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l" rtl="0" lvl="0">
              <a:buNone/>
            </a:pPr>
            <a:r>
              <a:rPr lang="en">
                <a:solidFill>
                  <a:srgbClr val="741B47"/>
                </a:solidFill>
              </a:rPr>
              <a:t>
</a:t>
            </a:r>
            <a:r>
              <a:rPr lang="en">
                <a:solidFill>
                  <a:srgbClr val="741B47"/>
                </a:solidFill>
              </a:rPr>
              <a:t>      </a:t>
            </a:r>
            <a:r>
              <a:rPr sz="4800" lang="en">
                <a:solidFill>
                  <a:srgbClr val="741B47"/>
                </a:solidFill>
              </a:rPr>
              <a:t> </a:t>
            </a:r>
            <a:r>
              <a:rPr sz="3000" lang="en">
                <a:solidFill>
                  <a:srgbClr val="00FF00"/>
                </a:solidFill>
              </a:rPr>
              <a:t>La Mansion</a:t>
            </a:r>
          </a:p>
          <a:p>
            <a:pPr algn="l" rtl="0" lvl="0">
              <a:buNone/>
            </a:pPr>
            <a:r>
              <a:rPr sz="3000" lang="en">
                <a:solidFill>
                  <a:srgbClr val="00FF00"/>
                </a:solidFill>
              </a:rPr>
              <a:t>Por:Lorna Saied</a:t>
            </a:r>
          </a:p>
          <a:p>
            <a:pPr>
              <a:buNone/>
            </a:pPr>
            <a:r>
              <a:rPr sz="3000" lang="en">
                <a:solidFill>
                  <a:srgbClr val="660000"/>
                </a:solidFill>
              </a:rPr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36" name="Shape 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y="2313477" x="51415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      </a:t>
            </a:r>
            <a:r>
              <a:rPr sz="2400" lang="en"/>
              <a:t>       </a:t>
            </a:r>
            <a:r>
              <a:rPr sz="3600" lang="en"/>
              <a:t>La Cocina</a:t>
            </a:r>
          </a:p>
        </p:txBody>
      </p:sp>
      <p:sp>
        <p:nvSpPr>
          <p:cNvPr id="38" name="Shape 38"/>
          <p:cNvSpPr/>
          <p:nvPr/>
        </p:nvSpPr>
        <p:spPr>
          <a:xfrm rot="402000">
            <a:off y="681687" x="282650"/>
            <a:ext cy="3998274" cx="4734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9" name="Shape 39"/>
          <p:cNvSpPr txBox="1"/>
          <p:nvPr/>
        </p:nvSpPr>
        <p:spPr>
          <a:xfrm>
            <a:off y="3271525" x="-151750"/>
            <a:ext cy="481200" cx="2245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0" name="Shape 40"/>
          <p:cNvSpPr txBox="1"/>
          <p:nvPr/>
        </p:nvSpPr>
        <p:spPr>
          <a:xfrm>
            <a:off y="1764650" x="5605775"/>
            <a:ext cy="2566799" cx="2914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/>
              <a:t> </a:t>
            </a:r>
          </a:p>
          <a:p>
            <a:pPr>
              <a:buNone/>
            </a:pPr>
            <a:r>
              <a:rPr sz="2400" lang="en">
                <a:solidFill>
                  <a:srgbClr val="8E7CC3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Es una Cocina.La cocina es grande y fabulosa.</a:t>
            </a:r>
          </a:p>
        </p:txBody>
      </p:sp>
      <p:sp>
        <p:nvSpPr>
          <p:cNvPr id="41" name="Shape 41"/>
          <p:cNvSpPr txBox="1"/>
          <p:nvPr/>
        </p:nvSpPr>
        <p:spPr>
          <a:xfrm>
            <a:off y="391750" x="5351075"/>
            <a:ext cy="774599" cx="3168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F3F3F3"/>
                </a:solidFill>
              </a:rPr>
              <a:t>   La Cocina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y="214875" x="448300"/>
            <a:ext cy="1141499" cx="26960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Sala</a:t>
            </a:r>
          </a:p>
        </p:txBody>
      </p:sp>
      <p:sp>
        <p:nvSpPr>
          <p:cNvPr id="47" name="Shape 47"/>
          <p:cNvSpPr txBox="1"/>
          <p:nvPr/>
        </p:nvSpPr>
        <p:spPr>
          <a:xfrm>
            <a:off y="1673875" x="309425"/>
            <a:ext cy="2951700" cx="3151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/>
              <a:t>
</a:t>
            </a:r>
          </a:p>
          <a:p>
            <a:pPr>
              <a:buNone/>
            </a:pPr>
            <a:r>
              <a:rPr sz="2400" lang="en">
                <a:solidFill>
                  <a:srgbClr val="3C78D8"/>
                </a:solidFill>
                <a:latin typeface="Cherry Cream Soda"/>
                <a:ea typeface="Cherry Cream Soda"/>
                <a:cs typeface="Cherry Cream Soda"/>
                <a:sym typeface="Cherry Cream Soda"/>
              </a:rPr>
              <a:t>Es una Sala. La sala es moderna y bella.</a:t>
            </a:r>
          </a:p>
        </p:txBody>
      </p:sp>
      <p:sp>
        <p:nvSpPr>
          <p:cNvPr id="48" name="Shape 48"/>
          <p:cNvSpPr/>
          <p:nvPr/>
        </p:nvSpPr>
        <p:spPr>
          <a:xfrm rot="-552000">
            <a:off y="560899" x="3190950"/>
            <a:ext cy="3920000" cx="55606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/>
        </p:nvSpPr>
        <p:spPr>
          <a:xfrm>
            <a:off y="1876000" x="436550"/>
            <a:ext cy="2560199" cx="2519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
</a:t>
            </a:r>
            <a:r>
              <a:rPr sz="2400" lang="en">
                <a:latin typeface="Homemade Apple"/>
                <a:ea typeface="Homemade Apple"/>
                <a:cs typeface="Homemade Apple"/>
                <a:sym typeface="Homemade Apple"/>
              </a:rPr>
              <a:t>Es un bano.El bano es antiguo y fabuloso.</a:t>
            </a:r>
          </a:p>
        </p:txBody>
      </p:sp>
      <p:sp>
        <p:nvSpPr>
          <p:cNvPr id="54" name="Shape 54"/>
          <p:cNvSpPr txBox="1"/>
          <p:nvPr>
            <p:ph type="title"/>
          </p:nvPr>
        </p:nvSpPr>
        <p:spPr>
          <a:xfrm>
            <a:off y="205975" x="451300"/>
            <a:ext cy="1141499" cx="3598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El Bano</a:t>
            </a:r>
          </a:p>
        </p:txBody>
      </p:sp>
      <p:sp>
        <p:nvSpPr>
          <p:cNvPr id="55" name="Shape 55"/>
          <p:cNvSpPr txBox="1"/>
          <p:nvPr>
            <p:ph idx="2" type="title"/>
          </p:nvPr>
        </p:nvSpPr>
        <p:spPr>
          <a:xfrm>
            <a:off y="205975" x="451300"/>
            <a:ext cy="1141499" cx="3598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El Bano</a:t>
            </a:r>
          </a:p>
        </p:txBody>
      </p:sp>
      <p:sp>
        <p:nvSpPr>
          <p:cNvPr id="56" name="Shape 56"/>
          <p:cNvSpPr/>
          <p:nvPr/>
        </p:nvSpPr>
        <p:spPr>
          <a:xfrm rot="588000">
            <a:off y="704725" x="2884849"/>
            <a:ext cy="4003075" cx="62036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y="205975" x="4592925"/>
            <a:ext cy="1141499" cx="4093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buNone/>
            </a:pPr>
            <a:r>
              <a:rPr lang="en"/>
              <a:t>El  Comedor</a:t>
            </a:r>
          </a:p>
        </p:txBody>
      </p:sp>
      <p:sp>
        <p:nvSpPr>
          <p:cNvPr id="62" name="Shape 62"/>
          <p:cNvSpPr txBox="1"/>
          <p:nvPr/>
        </p:nvSpPr>
        <p:spPr>
          <a:xfrm>
            <a:off y="1691675" x="5066150"/>
            <a:ext cy="2795700" cx="3579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3" name="Shape 63"/>
          <p:cNvSpPr txBox="1"/>
          <p:nvPr/>
        </p:nvSpPr>
        <p:spPr>
          <a:xfrm>
            <a:off y="1691675" x="4864700"/>
            <a:ext cy="3197399" cx="3982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/>
              <a:t>
</a:t>
            </a:r>
          </a:p>
          <a:p>
            <a:pPr>
              <a:buNone/>
            </a:pPr>
            <a:r>
              <a:rPr b="1" sz="2400" lang="en">
                <a:solidFill>
                  <a:srgbClr val="0000FF"/>
                </a:solidFill>
                <a:latin typeface="Crafty Girls"/>
                <a:ea typeface="Crafty Girls"/>
                <a:cs typeface="Crafty Girls"/>
                <a:sym typeface="Crafty Girls"/>
              </a:rPr>
              <a:t>Es un comedor.El comedor es pequeño pero bonita.</a:t>
            </a:r>
          </a:p>
        </p:txBody>
      </p:sp>
      <p:sp>
        <p:nvSpPr>
          <p:cNvPr id="64" name="Shape 64"/>
          <p:cNvSpPr/>
          <p:nvPr/>
        </p:nvSpPr>
        <p:spPr>
          <a:xfrm rot="-269999">
            <a:off y="558175" x="256625"/>
            <a:ext cy="4414025" cx="45402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y="205975" x="4656650"/>
            <a:ext cy="1141499" cx="40302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sz="3600" lang="en"/>
              <a:t>              El Cuarto</a:t>
            </a:r>
          </a:p>
        </p:txBody>
      </p:sp>
      <p:sp>
        <p:nvSpPr>
          <p:cNvPr id="70" name="Shape 70"/>
          <p:cNvSpPr/>
          <p:nvPr/>
        </p:nvSpPr>
        <p:spPr>
          <a:xfrm rot="-479999">
            <a:off y="369262" x="93425"/>
            <a:ext cy="4263375" cx="63140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1" name="Shape 71"/>
          <p:cNvSpPr txBox="1"/>
          <p:nvPr/>
        </p:nvSpPr>
        <p:spPr>
          <a:xfrm>
            <a:off y="1562150" x="6673425"/>
            <a:ext cy="3226800" cx="2554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/>
              <a:t>
</a:t>
            </a:r>
          </a:p>
          <a:p>
            <a:pPr>
              <a:buNone/>
            </a:pPr>
            <a:r>
              <a:rPr sz="2400" lang="en">
                <a:solidFill>
                  <a:srgbClr val="3C78D8"/>
                </a:solidFill>
                <a:latin typeface="Mystery Quest"/>
                <a:ea typeface="Mystery Quest"/>
                <a:cs typeface="Mystery Quest"/>
                <a:sym typeface="Mystery Quest"/>
              </a:rPr>
              <a:t>Es un cuarto.El cuarto es magnífico y moderno.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y="217775" x="5613250"/>
            <a:ext cy="1141499" cx="30915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El Patio</a:t>
            </a:r>
          </a:p>
        </p:txBody>
      </p:sp>
      <p:sp>
        <p:nvSpPr>
          <p:cNvPr id="77" name="Shape 77"/>
          <p:cNvSpPr/>
          <p:nvPr/>
        </p:nvSpPr>
        <p:spPr>
          <a:xfrm rot="-456000">
            <a:off y="500824" x="105225"/>
            <a:ext cy="4259850" cx="61172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8" name="Shape 78"/>
          <p:cNvSpPr txBox="1"/>
          <p:nvPr/>
        </p:nvSpPr>
        <p:spPr>
          <a:xfrm>
            <a:off y="1805200" x="6701675"/>
            <a:ext cy="2595599" cx="2003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rgbClr val="6AA84F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
</a:t>
            </a:r>
            <a:r>
              <a:rPr sz="2400" lang="en">
                <a:solidFill>
                  <a:srgbClr val="6AA84F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Es un Patio.El patio es lujoso y estupendo. 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y="230975" x="498875"/>
            <a:ext cy="1141499" cx="36363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Garaje</a:t>
            </a:r>
          </a:p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1963550" x="427650"/>
            <a:ext cy="2664000" cx="2770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rgbClr val="3C78D8"/>
                </a:solidFill>
              </a:rPr>
              <a:t>
</a:t>
            </a:r>
            <a:r>
              <a:rPr sz="2400" lang="en">
                <a:solidFill>
                  <a:srgbClr val="3C78D8"/>
                </a:solidFill>
                <a:latin typeface="Crafty Girls"/>
                <a:ea typeface="Crafty Girls"/>
                <a:cs typeface="Crafty Girls"/>
                <a:sym typeface="Crafty Girls"/>
              </a:rPr>
              <a:t>Es un garaje.El garaje es impresionante y moderno.</a:t>
            </a:r>
          </a:p>
        </p:txBody>
      </p:sp>
      <p:sp>
        <p:nvSpPr>
          <p:cNvPr id="85" name="Shape 85"/>
          <p:cNvSpPr/>
          <p:nvPr/>
        </p:nvSpPr>
        <p:spPr>
          <a:xfrm rot="-378000">
            <a:off y="765476" x="3446725"/>
            <a:ext cy="3612549" cx="54248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y="188175" x="4592925"/>
            <a:ext cy="1141499" cx="40848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Jardin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y="1546476" x="5026173"/>
            <a:ext cy="2926499" cx="3509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
</a:t>
            </a:r>
            <a:r>
              <a:rPr lang="en">
                <a:solidFill>
                  <a:srgbClr val="EA9999"/>
                </a:solidFill>
                <a:latin typeface="Cherry Cream Soda"/>
                <a:ea typeface="Cherry Cream Soda"/>
                <a:cs typeface="Cherry Cream Soda"/>
                <a:sym typeface="Cherry Cream Soda"/>
              </a:rPr>
              <a:t>Es un jardín.El jardín es bello y magnificent.</a:t>
            </a:r>
          </a:p>
        </p:txBody>
      </p:sp>
      <p:sp>
        <p:nvSpPr>
          <p:cNvPr id="92" name="Shape 92"/>
          <p:cNvSpPr/>
          <p:nvPr/>
        </p:nvSpPr>
        <p:spPr>
          <a:xfrm rot="1560000">
            <a:off y="1108799" x="-24400"/>
            <a:ext cy="3305151" cx="44036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moder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